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  <p:sldMasterId id="2147483655" r:id="rId4"/>
  </p:sldMasterIdLst>
  <p:notesMasterIdLst>
    <p:notesMasterId r:id="rId6"/>
  </p:notesMasterIdLst>
  <p:sldIdLst>
    <p:sldId id="286" r:id="rId5"/>
  </p:sldIdLst>
  <p:sldSz cx="41148000" cy="19202400"/>
  <p:notesSz cx="6858000" cy="9144000"/>
  <p:defaultTextStyle>
    <a:defPPr>
      <a:defRPr lang="en-US"/>
    </a:defPPr>
    <a:lvl1pPr marL="0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086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171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257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6342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0428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4514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8599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2685" algn="l" defTabSz="344817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E9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395" autoAdjust="0"/>
    <p:restoredTop sz="97565" autoAdjust="0"/>
  </p:normalViewPr>
  <p:slideViewPr>
    <p:cSldViewPr snapToGrid="0" snapToObjects="1" showGuides="1">
      <p:cViewPr>
        <p:scale>
          <a:sx n="100" d="100"/>
          <a:sy n="100" d="100"/>
        </p:scale>
        <p:origin x="9822" y="3084"/>
      </p:cViewPr>
      <p:guideLst>
        <p:guide orient="horz" pos="12095"/>
        <p:guide orient="horz" pos="35"/>
        <p:guide pos="259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9/13/2012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685800"/>
            <a:ext cx="7346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08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24086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48171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172257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896342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620428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344514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068599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792685" algn="l" defTabSz="344817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4475" y="685800"/>
            <a:ext cx="7346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1366" y="266701"/>
            <a:ext cx="30009353" cy="8445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>
              <a:defRPr sz="49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997" y="9643412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997" y="307260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72126" y="115570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66675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72126" y="191135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29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6147375" y="71120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579942" y="3072606"/>
            <a:ext cx="7752457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4997" y="3588127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4997" y="9127892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691741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91741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50547" y="3071681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50546" y="3593790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50546" y="8325763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50547" y="8841283"/>
            <a:ext cx="775543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50547" y="14533377"/>
            <a:ext cx="775543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50546" y="15048898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8562925" y="3593790"/>
            <a:ext cx="7754386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24808518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24808518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5591366" y="266701"/>
            <a:ext cx="30009353" cy="8445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>
              <a:defRPr sz="49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997" y="9643412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997" y="307260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72126" y="115570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65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66675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72126" y="191135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29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6147375" y="71120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5320" y="14527714"/>
            <a:ext cx="7752457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4997" y="3588127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4997" y="9127892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579275" y="3593790"/>
            <a:ext cx="6963001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579274" y="3050680"/>
            <a:ext cx="23996226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50547" y="3071681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50546" y="3593790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50546" y="8325763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50547" y="8841283"/>
            <a:ext cx="775543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50547" y="14533377"/>
            <a:ext cx="775543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50546" y="15048898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48303" y="15048898"/>
            <a:ext cx="7754386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17095888" y="3566200"/>
            <a:ext cx="6963001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9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25612500" y="3566200"/>
            <a:ext cx="6963001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57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58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59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0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1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4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5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6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7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8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9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1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2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3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5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6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7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8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79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>
            <a:spLocks noGrp="1"/>
          </p:cNvSpPr>
          <p:nvPr>
            <p:ph type="title" hasCustomPrompt="1"/>
          </p:nvPr>
        </p:nvSpPr>
        <p:spPr>
          <a:xfrm>
            <a:off x="5591366" y="266701"/>
            <a:ext cx="30009353" cy="8445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>
              <a:defRPr sz="49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997" y="9643412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997" y="307260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72126" y="115570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66675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72126" y="191135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29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9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6147375" y="71120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5320" y="14527714"/>
            <a:ext cx="7752457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4997" y="3588127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4997" y="9127892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1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691741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91741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50547" y="3071681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12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50546" y="3593790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50546" y="8325763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50547" y="8841283"/>
            <a:ext cx="775543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50547" y="14533377"/>
            <a:ext cx="775543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50546" y="15048898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48303" y="15048898"/>
            <a:ext cx="7754386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24808518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51" hasCustomPrompt="1"/>
          </p:nvPr>
        </p:nvSpPr>
        <p:spPr>
          <a:xfrm>
            <a:off x="24808518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8579274" y="353861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53" hasCustomPrompt="1"/>
          </p:nvPr>
        </p:nvSpPr>
        <p:spPr>
          <a:xfrm>
            <a:off x="8579274" y="302309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16691741" y="11623837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55" hasCustomPrompt="1"/>
          </p:nvPr>
        </p:nvSpPr>
        <p:spPr>
          <a:xfrm>
            <a:off x="16691741" y="11108316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6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24808518" y="11623837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57" hasCustomPrompt="1"/>
          </p:nvPr>
        </p:nvSpPr>
        <p:spPr>
          <a:xfrm>
            <a:off x="24808518" y="11108316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138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8579274" y="11596248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59" hasCustomPrompt="1"/>
          </p:nvPr>
        </p:nvSpPr>
        <p:spPr>
          <a:xfrm>
            <a:off x="8579274" y="11080726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65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6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7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63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64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65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66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67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9" name="Text Placeholder 3"/>
          <p:cNvSpPr>
            <a:spLocks noGrp="1"/>
          </p:cNvSpPr>
          <p:nvPr>
            <p:ph type="body" sz="quarter" idx="168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169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61" name="Text Placeholder 3"/>
          <p:cNvSpPr>
            <a:spLocks noGrp="1"/>
          </p:cNvSpPr>
          <p:nvPr>
            <p:ph type="body" sz="quarter" idx="17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5591366" y="266701"/>
            <a:ext cx="30009353" cy="8445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>
              <a:defRPr sz="49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997" y="9643412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997" y="307260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72126" y="115570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authors</a:t>
            </a:r>
            <a:endParaRPr lang="en-US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66675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72126" y="1911350"/>
            <a:ext cx="30075188" cy="666750"/>
          </a:xfrm>
          <a:prstGeom prst="rect">
            <a:avLst/>
          </a:prstGeom>
        </p:spPr>
        <p:txBody>
          <a:bodyPr lIns="71838" tIns="35918" rIns="71838" bIns="35918" anchor="ctr" anchorCtr="0"/>
          <a:lstStyle>
            <a:lvl1pPr algn="ctr">
              <a:buNone/>
              <a:defRPr sz="29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Click here to add affiliations</a:t>
            </a:r>
            <a:endParaRPr lang="en-US" dirty="0"/>
          </a:p>
        </p:txBody>
      </p:sp>
      <p:sp>
        <p:nvSpPr>
          <p:cNvPr id="6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6147375" y="711200"/>
            <a:ext cx="4143375" cy="1466850"/>
          </a:xfrm>
          <a:prstGeom prst="rect">
            <a:avLst/>
          </a:prstGeom>
        </p:spPr>
        <p:txBody>
          <a:bodyPr lIns="71838" tIns="35918" rIns="71838" bIns="35918" anchor="ctr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5320" y="14527714"/>
            <a:ext cx="7752457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4997" y="3588127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4997" y="9127892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691741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91741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50547" y="3071681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50546" y="3593790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50546" y="8325763"/>
            <a:ext cx="7755434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50547" y="8841283"/>
            <a:ext cx="775543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50547" y="14533377"/>
            <a:ext cx="775543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50546" y="15048898"/>
            <a:ext cx="7755434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48303" y="15048898"/>
            <a:ext cx="7754386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24808518" y="356620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151" hasCustomPrompt="1"/>
          </p:nvPr>
        </p:nvSpPr>
        <p:spPr>
          <a:xfrm>
            <a:off x="24808518" y="305068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8579274" y="3538611"/>
            <a:ext cx="7757743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153" hasCustomPrompt="1"/>
          </p:nvPr>
        </p:nvSpPr>
        <p:spPr>
          <a:xfrm>
            <a:off x="8579274" y="3023090"/>
            <a:ext cx="7757743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484928" y="13899436"/>
            <a:ext cx="6279484" cy="415996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71838" tIns="35918" rIns="71838" bIns="35918" anchor="ctr"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8229106" y="10134066"/>
            <a:ext cx="7772780" cy="545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71838" tIns="71838" rIns="71838" bIns="71838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59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9" name="Text Placeholder 3"/>
          <p:cNvSpPr>
            <a:spLocks noGrp="1"/>
          </p:cNvSpPr>
          <p:nvPr>
            <p:ph type="body" sz="quarter" idx="160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6" name="Text Placeholder 3"/>
          <p:cNvSpPr>
            <a:spLocks noGrp="1"/>
          </p:cNvSpPr>
          <p:nvPr>
            <p:ph type="body" sz="quarter" idx="161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7" name="Text Placeholder 3"/>
          <p:cNvSpPr>
            <a:spLocks noGrp="1"/>
          </p:cNvSpPr>
          <p:nvPr>
            <p:ph type="body" sz="quarter" idx="162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163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49" name="Text Placeholder 3"/>
          <p:cNvSpPr>
            <a:spLocks noGrp="1"/>
          </p:cNvSpPr>
          <p:nvPr>
            <p:ph type="body" sz="quarter" idx="164" hasCustomPrompt="1"/>
          </p:nvPr>
        </p:nvSpPr>
        <p:spPr>
          <a:xfrm>
            <a:off x="-8169985" y="12037758"/>
            <a:ext cx="7772780" cy="446264"/>
          </a:xfrm>
          <a:prstGeom prst="rect">
            <a:avLst/>
          </a:prstGeom>
        </p:spPr>
        <p:txBody>
          <a:bodyPr wrap="square" lIns="83814" tIns="83814" rIns="83814" bIns="83814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167350" indent="-448981">
              <a:defRPr sz="1900">
                <a:latin typeface="Trebuchet MS" pitchFamily="34" charset="0"/>
              </a:defRPr>
            </a:lvl2pPr>
            <a:lvl3pPr marL="1616330" indent="-448981">
              <a:defRPr sz="1900">
                <a:latin typeface="Trebuchet MS" pitchFamily="34" charset="0"/>
              </a:defRPr>
            </a:lvl3pPr>
            <a:lvl4pPr marL="2110209" indent="-493880">
              <a:defRPr sz="1900">
                <a:latin typeface="Trebuchet MS" pitchFamily="34" charset="0"/>
              </a:defRPr>
            </a:lvl4pPr>
            <a:lvl5pPr marL="2469394" indent="-359184">
              <a:defRPr sz="19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8210549" y="-11431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600" b="1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42”x90”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422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</a:t>
            </a:r>
            <a:r>
              <a:rPr lang="en-US" sz="20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11480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411480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7956" y="18802350"/>
            <a:ext cx="2357438" cy="2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1" tIns="35844" rIns="71701" bIns="3584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44997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458243" y="0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000" b="1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>
              <a:lnSpc>
                <a:spcPct val="100000"/>
              </a:lnSpc>
            </a:pPr>
            <a:endParaRPr lang="en-US" sz="2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310009">
              <a:lnSpc>
                <a:spcPct val="100000"/>
              </a:lnSpc>
            </a:pPr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click on “Layout” to see the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layout  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2873339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873339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8210549" y="12063017"/>
            <a:ext cx="7725718" cy="45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8" tIns="35918" rIns="71838" bIns="35918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1478" y="9201150"/>
            <a:ext cx="2891008" cy="13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534" y="7924006"/>
            <a:ext cx="553641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1631810" y="17641171"/>
            <a:ext cx="8587768" cy="1359428"/>
          </a:xfrm>
          <a:prstGeom prst="rect">
            <a:avLst/>
          </a:prstGeom>
          <a:noFill/>
        </p:spPr>
        <p:txBody>
          <a:bodyPr wrap="square" lIns="71838" tIns="35918" rIns="71838" bIns="35918" rtlCol="0">
            <a:spAutoFit/>
          </a:bodyPr>
          <a:lstStyle/>
          <a:p>
            <a:pPr>
              <a:lnSpc>
                <a:spcPts val="2475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2117 Fourth Street ,</a:t>
            </a:r>
            <a:r>
              <a:rPr lang="en-US" sz="2400" baseline="0" dirty="0" smtClean="0">
                <a:solidFill>
                  <a:schemeClr val="bg1"/>
                </a:solidFill>
              </a:rPr>
              <a:t> Unit C</a:t>
            </a:r>
            <a:br>
              <a:rPr lang="en-US" sz="2400" baseline="0" dirty="0" smtClean="0">
                <a:solidFill>
                  <a:schemeClr val="bg1"/>
                </a:solidFill>
              </a:rPr>
            </a:br>
            <a:r>
              <a:rPr lang="en-US" sz="24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2400" baseline="0" dirty="0" smtClean="0">
                <a:solidFill>
                  <a:schemeClr val="bg1"/>
                </a:solidFill>
              </a:rPr>
            </a:br>
            <a:r>
              <a:rPr lang="en-US" sz="2400" baseline="0" dirty="0" smtClean="0">
                <a:solidFill>
                  <a:schemeClr val="bg1"/>
                </a:solidFill>
              </a:rPr>
              <a:t>    </a:t>
            </a:r>
            <a:r>
              <a:rPr lang="en-US" sz="24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7929499" y="18351607"/>
            <a:ext cx="7100824" cy="702169"/>
            <a:chOff x="44242388" y="28040026"/>
            <a:chExt cx="9771400" cy="1104659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600" y="28040026"/>
              <a:ext cx="8671188" cy="101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18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16694795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24819695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32944595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8569896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-8180614" y="7122319"/>
            <a:ext cx="7695783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458243" y="3200399"/>
            <a:ext cx="772571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458243" y="17230205"/>
            <a:ext cx="7725718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448171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065" indent="-1293065" algn="l" defTabSz="344817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639" indent="-1077553" algn="l" defTabSz="3448171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214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300" indent="-862043" algn="l" defTabSz="344817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385" indent="-862043" algn="l" defTabSz="344817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471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655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642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472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086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171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257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342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28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4514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8599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2685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8569895" y="3067050"/>
            <a:ext cx="24011185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11480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411480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7956" y="18802350"/>
            <a:ext cx="2357438" cy="2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1" tIns="35844" rIns="71701" bIns="3584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44997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2944595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8210549" y="-11431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600" b="1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42”x90”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422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</a:t>
            </a:r>
            <a:r>
              <a:rPr lang="en-US" sz="20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8243" y="0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000" b="1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>
              <a:lnSpc>
                <a:spcPct val="100000"/>
              </a:lnSpc>
            </a:pPr>
            <a:endParaRPr lang="en-US" sz="2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310009">
              <a:lnSpc>
                <a:spcPct val="100000"/>
              </a:lnSpc>
            </a:pPr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click on “Layout” to see the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layout  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2873339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873339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8210549" y="12063017"/>
            <a:ext cx="7725718" cy="45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8" tIns="35918" rIns="71838" bIns="35918"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1478" y="9201150"/>
            <a:ext cx="2891008" cy="13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534" y="7924006"/>
            <a:ext cx="553641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-7929499" y="18351607"/>
            <a:ext cx="7100824" cy="702169"/>
            <a:chOff x="44242388" y="28040026"/>
            <a:chExt cx="9771400" cy="1104659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9" name="Picture 28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2" name="TextBox 32"/>
            <p:cNvSpPr txBox="1"/>
            <p:nvPr userDrawn="1"/>
          </p:nvSpPr>
          <p:spPr>
            <a:xfrm>
              <a:off x="45342600" y="28040026"/>
              <a:ext cx="8671188" cy="101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18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-8180614" y="7122319"/>
            <a:ext cx="7695783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458243" y="3200399"/>
            <a:ext cx="772571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458243" y="17230205"/>
            <a:ext cx="7725718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3448171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065" indent="-1293065" algn="l" defTabSz="344817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639" indent="-1077553" algn="l" defTabSz="3448171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214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300" indent="-862043" algn="l" defTabSz="344817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385" indent="-862043" algn="l" defTabSz="344817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471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655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642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472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086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171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257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342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28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4514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8599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2685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11480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411480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7956" y="18802350"/>
            <a:ext cx="2357438" cy="2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1" tIns="35844" rIns="71701" bIns="3584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44997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6694795" y="3067051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24819695" y="3067051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944595" y="3067050"/>
            <a:ext cx="7761386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569896" y="3067051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6694795" y="11114033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24819695" y="11114033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569896" y="11114033"/>
            <a:ext cx="7761386" cy="752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8210549" y="-11431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600" b="1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42”x90”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422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</a:t>
            </a:r>
            <a:r>
              <a:rPr lang="en-US" sz="20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58243" y="0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000" b="1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>
              <a:lnSpc>
                <a:spcPct val="100000"/>
              </a:lnSpc>
            </a:pPr>
            <a:endParaRPr lang="en-US" sz="2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310009">
              <a:lnSpc>
                <a:spcPct val="100000"/>
              </a:lnSpc>
            </a:pPr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click on “Layout” to see the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layout  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2873339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873339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8210549" y="12063017"/>
            <a:ext cx="7725718" cy="45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8" tIns="35918" rIns="71838" bIns="35918"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1478" y="9201150"/>
            <a:ext cx="2891008" cy="13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534" y="7924006"/>
            <a:ext cx="553641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-7929499" y="18351607"/>
            <a:ext cx="7100824" cy="702169"/>
            <a:chOff x="44242388" y="28040026"/>
            <a:chExt cx="9771400" cy="1104659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600" y="28040026"/>
              <a:ext cx="8671188" cy="101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18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-8180614" y="7122319"/>
            <a:ext cx="7695783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458243" y="3200399"/>
            <a:ext cx="772571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458243" y="17230205"/>
            <a:ext cx="7725718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3448171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065" indent="-1293065" algn="l" defTabSz="344817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639" indent="-1077553" algn="l" defTabSz="3448171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214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300" indent="-862043" algn="l" defTabSz="344817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385" indent="-862043" algn="l" defTabSz="344817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471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655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642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472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086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171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257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342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28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4514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8599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2685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11480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44997" y="3067050"/>
            <a:ext cx="40260984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411480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7956" y="18802350"/>
            <a:ext cx="2357438" cy="2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01" tIns="35844" rIns="71701" bIns="3584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44997" y="3067050"/>
            <a:ext cx="7715250" cy="1560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1838" tIns="35918" rIns="71838" bIns="359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8210549" y="-11431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600" b="1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42”x90”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448422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448422"/>
            <a:r>
              <a:rPr lang="en-US" sz="2000" dirty="0" smtClean="0">
                <a:latin typeface="Trebuchet MS" pitchFamily="34" charset="0"/>
              </a:rPr>
              <a:t>Use</a:t>
            </a:r>
            <a:r>
              <a:rPr lang="en-US" sz="2000" baseline="0" dirty="0" smtClean="0">
                <a:latin typeface="Trebuchet MS" pitchFamily="34" charset="0"/>
              </a:rPr>
              <a:t> section headers to separate topics or concepts within your presentation. 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defTabSz="3448422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448422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defTabSz="3448422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58243" y="0"/>
            <a:ext cx="7725718" cy="1920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74" tIns="287348" rIns="143674" bIns="143674" rtlCol="0" anchor="t" anchorCtr="0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lnSpc>
                <a:spcPct val="100000"/>
              </a:lnSpc>
            </a:pPr>
            <a:endParaRPr lang="en-US" sz="2000" b="1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>
              <a:lnSpc>
                <a:spcPct val="100000"/>
              </a:lnSpc>
            </a:pPr>
            <a:endParaRPr lang="en-US" sz="2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4310009">
              <a:lnSpc>
                <a:spcPct val="100000"/>
              </a:lnSpc>
            </a:pPr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4310009">
              <a:lnSpc>
                <a:spcPct val="100000"/>
              </a:lnSpc>
            </a:pPr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click on “Layout” to see the </a:t>
            </a:r>
          </a:p>
          <a:p>
            <a:pPr defTabSz="4310009">
              <a:lnSpc>
                <a:spcPct val="100000"/>
              </a:lnSpc>
            </a:pPr>
            <a:r>
              <a:rPr lang="en-US" sz="2000" baseline="0" dirty="0" smtClean="0">
                <a:latin typeface="Trebuchet MS" pitchFamily="34" charset="0"/>
              </a:rPr>
              <a:t>layout  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4310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4310009">
              <a:lnSpc>
                <a:spcPct val="100000"/>
              </a:lnSpc>
            </a:pPr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4310009">
              <a:lnSpc>
                <a:spcPct val="100000"/>
              </a:lnSpc>
            </a:pPr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make the text fit better in the cells of an imported table,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2873339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873339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310009">
              <a:lnSpc>
                <a:spcPct val="100000"/>
              </a:lnSpc>
            </a:pPr>
            <a:endParaRPr lang="en-US" sz="20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aseline="0" dirty="0" smtClean="0"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dirty="0" smtClean="0"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448422">
              <a:lnSpc>
                <a:spcPct val="100000"/>
              </a:lnSpc>
            </a:pPr>
            <a:endParaRPr lang="en-US" sz="1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8210549" y="12063017"/>
            <a:ext cx="7725718" cy="45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8" tIns="35918" rIns="71838" bIns="35918"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1478" y="9201150"/>
            <a:ext cx="2891008" cy="137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534" y="7924006"/>
            <a:ext cx="553641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-7929499" y="18351607"/>
            <a:ext cx="7100824" cy="702169"/>
            <a:chOff x="44242388" y="28040026"/>
            <a:chExt cx="9771400" cy="1104659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7" name="Picture 26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28" name="TextBox 32"/>
            <p:cNvSpPr txBox="1"/>
            <p:nvPr userDrawn="1"/>
          </p:nvSpPr>
          <p:spPr>
            <a:xfrm>
              <a:off x="45342600" y="28040026"/>
              <a:ext cx="8671188" cy="101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</a:t>
              </a:r>
              <a:endParaRPr lang="en-US" sz="18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-8180614" y="7122319"/>
            <a:ext cx="7695783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458243" y="3200399"/>
            <a:ext cx="772571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8243" y="17230205"/>
            <a:ext cx="7725718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3448171" rtl="0" eaLnBrk="1" latinLnBrk="0" hangingPunct="1">
        <a:spcBef>
          <a:spcPct val="0"/>
        </a:spcBef>
        <a:buNone/>
        <a:defRPr sz="69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293065" indent="-1293065" algn="l" defTabSz="344817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639" indent="-1077553" algn="l" defTabSz="3448171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214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300" indent="-862043" algn="l" defTabSz="344817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58385" indent="-862043" algn="l" defTabSz="344817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482471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655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642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4726" indent="-862043" algn="l" defTabSz="344817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086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171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257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6342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28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4514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8599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2685" algn="l" defTabSz="344817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val 222"/>
          <p:cNvSpPr/>
          <p:nvPr/>
        </p:nvSpPr>
        <p:spPr>
          <a:xfrm>
            <a:off x="21251890" y="7184044"/>
            <a:ext cx="2151156" cy="2140279"/>
          </a:xfrm>
          <a:prstGeom prst="ellipse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942559" y="6859412"/>
            <a:ext cx="2947918" cy="2920187"/>
          </a:xfrm>
          <a:prstGeom prst="ellipse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74" descr="location_pri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92" y="9902350"/>
            <a:ext cx="40290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366" y="275681"/>
            <a:ext cx="30009353" cy="826590"/>
          </a:xfrm>
        </p:spPr>
        <p:txBody>
          <a:bodyPr>
            <a:spAutoFit/>
          </a:bodyPr>
          <a:lstStyle/>
          <a:p>
            <a:r>
              <a:rPr lang="en-US" dirty="0" smtClean="0"/>
              <a:t>ANALYST EVALUATION OF MODEL-BASED BAYESIAN SEISMIC MONITORING AT THE CTBTO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NET-VISA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572126" y="1155700"/>
            <a:ext cx="30075188" cy="688091"/>
          </a:xfrm>
        </p:spPr>
        <p:txBody>
          <a:bodyPr>
            <a:spAutoFit/>
          </a:bodyPr>
          <a:lstStyle/>
          <a:p>
            <a:r>
              <a:rPr lang="en-US" dirty="0" smtClean="0"/>
              <a:t>Nimar S. Arora</a:t>
            </a:r>
            <a:r>
              <a:rPr lang="en-US" baseline="30000" dirty="0" smtClean="0"/>
              <a:t>1</a:t>
            </a:r>
            <a:r>
              <a:rPr lang="en-US" dirty="0" smtClean="0"/>
              <a:t>, Jeffrey Given</a:t>
            </a:r>
            <a:r>
              <a:rPr lang="en-US" baseline="30000" dirty="0" smtClean="0"/>
              <a:t>2</a:t>
            </a:r>
            <a:r>
              <a:rPr lang="en-US" dirty="0" smtClean="0"/>
              <a:t>, Elena Tomuta</a:t>
            </a:r>
            <a:r>
              <a:rPr lang="en-US" baseline="30000" dirty="0" smtClean="0"/>
              <a:t>2</a:t>
            </a:r>
            <a:r>
              <a:rPr lang="en-US" dirty="0" smtClean="0"/>
              <a:t>, Stuart J. Russell</a:t>
            </a:r>
            <a:r>
              <a:rPr lang="en-US" baseline="30000" dirty="0" smtClean="0"/>
              <a:t>1,3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 smtClean="0"/>
              <a:t>and Spiro Spiliopoulos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72126" y="1911350"/>
            <a:ext cx="30075188" cy="518814"/>
          </a:xfrm>
        </p:spPr>
        <p:txBody>
          <a:bodyPr>
            <a:spAutoFit/>
          </a:bodyPr>
          <a:lstStyle/>
          <a:p>
            <a:r>
              <a:rPr lang="en-US" dirty="0" smtClean="0"/>
              <a:t>Bayesian Logic, Inc.</a:t>
            </a:r>
            <a:r>
              <a:rPr lang="en-US" baseline="30000" dirty="0" smtClean="0"/>
              <a:t>1</a:t>
            </a:r>
            <a:r>
              <a:rPr lang="en-US" dirty="0" smtClean="0"/>
              <a:t>, Comprehensive Nuclear-Test-Ban Treaty Organization</a:t>
            </a:r>
            <a:r>
              <a:rPr lang="en-US" baseline="30000" dirty="0" smtClean="0"/>
              <a:t>2</a:t>
            </a:r>
            <a:r>
              <a:rPr lang="en-US" dirty="0" smtClean="0"/>
              <a:t>, and University of California, Berkeley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Generative Model (continued)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44997" y="3588127"/>
            <a:ext cx="7772780" cy="2551456"/>
          </a:xfrm>
        </p:spPr>
        <p:txBody>
          <a:bodyPr/>
          <a:lstStyle/>
          <a:p>
            <a:pPr defTabSz="3135313">
              <a:buFont typeface="Arial" charset="0"/>
              <a:buChar char="•"/>
            </a:pPr>
            <a:r>
              <a:rPr lang="en-US" dirty="0" smtClean="0"/>
              <a:t> NET-VISA (</a:t>
            </a:r>
            <a:r>
              <a:rPr lang="en-US" dirty="0" err="1" smtClean="0"/>
              <a:t>NETwork</a:t>
            </a:r>
            <a:r>
              <a:rPr lang="en-US" dirty="0" smtClean="0"/>
              <a:t> processing Vertically Integrated Seismic Analysis) is a generative probabilistic model of global-scale seismology and an inference algorithm </a:t>
            </a:r>
            <a:r>
              <a:rPr lang="en-US" dirty="0" smtClean="0"/>
              <a:t>that deduces </a:t>
            </a:r>
            <a:r>
              <a:rPr lang="en-US" dirty="0" smtClean="0"/>
              <a:t>the seismic bulletin with the highest posterior probability given all the seismic detections (aka arrivals or triggers) and misdetections observed by a network of stations. </a:t>
            </a:r>
          </a:p>
          <a:p>
            <a:pPr defTabSz="3135313">
              <a:buFont typeface="Arial" charset="0"/>
              <a:buChar char="•"/>
            </a:pPr>
            <a:endParaRPr lang="en-US" dirty="0" smtClean="0"/>
          </a:p>
          <a:p>
            <a:pPr defTabSz="3135313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44997" y="7430904"/>
            <a:ext cx="7772780" cy="545189"/>
          </a:xfrm>
        </p:spPr>
        <p:txBody>
          <a:bodyPr/>
          <a:lstStyle/>
          <a:p>
            <a:r>
              <a:rPr lang="en-US" dirty="0" smtClean="0"/>
              <a:t>Generative Model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Analyst Evaluation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3586326" y="4405909"/>
            <a:ext cx="6244582" cy="1554260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50% fewer missed events compared to GA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Detected small (real) events not in LEB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2 Additional stations associated per event.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More accurate event locations.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Much smaller magnitude for false events, more obvious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32950548" y="8773346"/>
            <a:ext cx="7755434" cy="54518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32950543" y="14708881"/>
            <a:ext cx="7755433" cy="545189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2950543" y="15235119"/>
            <a:ext cx="7755434" cy="1831258"/>
          </a:xfrm>
        </p:spPr>
        <p:txBody>
          <a:bodyPr/>
          <a:lstStyle/>
          <a:p>
            <a:r>
              <a:rPr lang="en-US" dirty="0" smtClean="0"/>
              <a:t>We are thankful to Dr. </a:t>
            </a:r>
            <a:r>
              <a:rPr lang="en-US" dirty="0" err="1" smtClean="0"/>
              <a:t>Lassina</a:t>
            </a:r>
            <a:r>
              <a:rPr lang="en-US" dirty="0" smtClean="0"/>
              <a:t> </a:t>
            </a:r>
            <a:r>
              <a:rPr lang="en-US" dirty="0" err="1" smtClean="0"/>
              <a:t>Zerbo</a:t>
            </a:r>
            <a:r>
              <a:rPr lang="en-US" dirty="0" smtClean="0"/>
              <a:t>, IDC Director, for his continued support of the development of the NET-VISA software. The research in this paper could not have been possible without the diligence of the various lead analysts </a:t>
            </a:r>
            <a:r>
              <a:rPr lang="en-US" dirty="0" smtClean="0"/>
              <a:t>– </a:t>
            </a:r>
            <a:r>
              <a:rPr lang="en-US" dirty="0" err="1" smtClean="0"/>
              <a:t>Tajan</a:t>
            </a:r>
            <a:r>
              <a:rPr lang="en-US" dirty="0" smtClean="0"/>
              <a:t>, Ali </a:t>
            </a:r>
            <a:r>
              <a:rPr lang="en-US" dirty="0" err="1" smtClean="0"/>
              <a:t>Kasmi</a:t>
            </a:r>
            <a:r>
              <a:rPr lang="en-US" dirty="0" smtClean="0"/>
              <a:t>, Ezekiel Jonathan, Jane Gore, Marcela </a:t>
            </a:r>
            <a:r>
              <a:rPr lang="en-US" dirty="0" err="1" smtClean="0"/>
              <a:t>Villarroel</a:t>
            </a:r>
            <a:r>
              <a:rPr lang="en-US" dirty="0" smtClean="0"/>
              <a:t> and </a:t>
            </a:r>
            <a:r>
              <a:rPr lang="en-US" dirty="0" err="1" smtClean="0"/>
              <a:t>Kirill</a:t>
            </a:r>
            <a:r>
              <a:rPr lang="en-US" dirty="0" smtClean="0"/>
              <a:t> </a:t>
            </a:r>
            <a:r>
              <a:rPr lang="en-US" dirty="0" err="1" smtClean="0"/>
              <a:t>Sitnikov</a:t>
            </a:r>
            <a:r>
              <a:rPr lang="en-US" dirty="0" smtClean="0"/>
              <a:t> </a:t>
            </a:r>
            <a:r>
              <a:rPr lang="en-US" dirty="0" smtClean="0"/>
              <a:t>– who </a:t>
            </a:r>
            <a:r>
              <a:rPr lang="en-US" dirty="0" smtClean="0"/>
              <a:t>produced the LEB_VISA bulletin and provided detailed feedback.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23" name="Picture Placeholder 22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24" name="Picture Placeholder 23"/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25" name="Picture Placeholder 24"/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26" name="Picture Placeholder 25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sz="quarter" idx="132"/>
          </p:nvPr>
        </p:nvSpPr>
        <p:spPr/>
      </p:sp>
      <p:pic>
        <p:nvPicPr>
          <p:cNvPr id="165" name="Picture Placeholder 164" descr="ArrivalAmp-ASAR-P.png"/>
          <p:cNvPicPr>
            <a:picLocks noGrp="1" noChangeAspect="1"/>
          </p:cNvPicPr>
          <p:nvPr>
            <p:ph type="pic" sz="quarter" idx="133"/>
          </p:nvPr>
        </p:nvPicPr>
        <p:blipFill>
          <a:blip r:embed="rId5" cstate="print"/>
          <a:srcRect l="4702" r="4702"/>
          <a:stretch>
            <a:fillRect/>
          </a:stretch>
        </p:blipFill>
        <p:spPr>
          <a:xfrm>
            <a:off x="2321276" y="17052274"/>
            <a:ext cx="2044221" cy="1354233"/>
          </a:xfrm>
        </p:spPr>
      </p:pic>
      <p:sp>
        <p:nvSpPr>
          <p:cNvPr id="33" name="Text Placeholder 32"/>
          <p:cNvSpPr>
            <a:spLocks noGrp="1"/>
          </p:cNvSpPr>
          <p:nvPr>
            <p:ph type="body" sz="quarter" idx="137"/>
          </p:nvPr>
        </p:nvSpPr>
        <p:spPr>
          <a:xfrm>
            <a:off x="24808518" y="3050680"/>
            <a:ext cx="7757743" cy="545189"/>
          </a:xfrm>
        </p:spPr>
        <p:txBody>
          <a:bodyPr>
            <a:spAutoFit/>
          </a:bodyPr>
          <a:lstStyle/>
          <a:p>
            <a:r>
              <a:rPr lang="en-US" dirty="0" smtClean="0"/>
              <a:t>Analyst Evaluation (continued)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6184667" y="5481704"/>
            <a:ext cx="2033110" cy="1277261"/>
          </a:xfrm>
        </p:spPr>
        <p:txBody>
          <a:bodyPr/>
          <a:lstStyle/>
          <a:p>
            <a:r>
              <a:rPr lang="en-US" i="1" dirty="0" smtClean="0"/>
              <a:t>Blue dots and triangles are primary seismic stations.</a:t>
            </a:r>
          </a:p>
        </p:txBody>
      </p:sp>
      <p:pic>
        <p:nvPicPr>
          <p:cNvPr id="57" name="Picture 18" descr="seal_large.png                                                 0001F335Linn10                         BB7A223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997" y="364305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92" descr="im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1276" y="5099820"/>
            <a:ext cx="37401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55"/>
          <p:cNvSpPr txBox="1">
            <a:spLocks noChangeArrowheads="1"/>
          </p:cNvSpPr>
          <p:nvPr/>
        </p:nvSpPr>
        <p:spPr bwMode="auto">
          <a:xfrm>
            <a:off x="444997" y="7948247"/>
            <a:ext cx="77727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rebuchet MS" pitchFamily="34" charset="0"/>
              </a:rPr>
              <a:t>A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world</a:t>
            </a:r>
            <a:r>
              <a:rPr lang="en-US" sz="1800" dirty="0" smtClean="0">
                <a:latin typeface="Trebuchet MS" pitchFamily="34" charset="0"/>
              </a:rPr>
              <a:t> (or hypothesis) is a complete sequence of seismic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events</a:t>
            </a:r>
            <a:r>
              <a:rPr lang="en-US" sz="1800" dirty="0" smtClean="0">
                <a:latin typeface="Trebuchet MS" pitchFamily="34" charset="0"/>
              </a:rPr>
              <a:t>, associated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true </a:t>
            </a:r>
            <a:r>
              <a:rPr lang="en-US" sz="1800" dirty="0" smtClean="0">
                <a:latin typeface="Trebuchet MS" pitchFamily="34" charset="0"/>
              </a:rPr>
              <a:t>arrivals,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false </a:t>
            </a:r>
            <a:r>
              <a:rPr lang="en-US" sz="1800" dirty="0" smtClean="0">
                <a:latin typeface="Trebuchet MS" pitchFamily="34" charset="0"/>
              </a:rPr>
              <a:t>arrivals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and </a:t>
            </a:r>
            <a:r>
              <a:rPr lang="en-US" sz="1800" dirty="0" smtClean="0">
                <a:solidFill>
                  <a:schemeClr val="accent2"/>
                </a:solidFill>
                <a:latin typeface="Trebuchet MS" pitchFamily="34" charset="0"/>
              </a:rPr>
              <a:t>coda</a:t>
            </a:r>
            <a:r>
              <a:rPr lang="en-US" sz="1800" dirty="0" smtClean="0">
                <a:latin typeface="Trebuchet MS" pitchFamily="34" charset="0"/>
              </a:rPr>
              <a:t> arrivals.</a:t>
            </a:r>
          </a:p>
          <a:p>
            <a:endParaRPr lang="en-US" sz="1800" dirty="0" smtClean="0">
              <a:latin typeface="Trebuchet MS" pitchFamily="34" charset="0"/>
            </a:endParaRPr>
          </a:p>
          <a:p>
            <a:r>
              <a:rPr lang="en-US" sz="1800" b="1" dirty="0" smtClean="0">
                <a:latin typeface="Trebuchet MS" pitchFamily="34" charset="0"/>
              </a:rPr>
              <a:t>P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(world) = </a:t>
            </a:r>
            <a:r>
              <a:rPr lang="en-US" sz="1800" b="1" dirty="0" smtClean="0">
                <a:latin typeface="Trebuchet MS" pitchFamily="34" charset="0"/>
              </a:rPr>
              <a:t>P</a:t>
            </a:r>
            <a:r>
              <a:rPr lang="en-US" sz="1800" b="1" baseline="-25000" dirty="0" smtClean="0">
                <a:latin typeface="Trebuchet MS" pitchFamily="34" charset="0"/>
                <a:sym typeface="Symbol" pitchFamily="-107" charset="2"/>
              </a:rPr>
              <a:t>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(events) P</a:t>
            </a:r>
            <a:r>
              <a:rPr lang="el-GR" sz="1800" b="1" baseline="-25000" dirty="0" smtClean="0">
                <a:latin typeface="Trebuchet MS" pitchFamily="34" charset="0"/>
                <a:sym typeface="Symbol" pitchFamily="-107" charset="2"/>
              </a:rPr>
              <a:t>Φ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(true | events) 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P</a:t>
            </a:r>
            <a:r>
              <a:rPr lang="el-GR" sz="1800" b="1" baseline="-25000" dirty="0" smtClean="0">
                <a:latin typeface="Trebuchet MS" pitchFamily="34" charset="0"/>
                <a:sym typeface="Symbol" pitchFamily="-107" charset="2"/>
              </a:rPr>
              <a:t>λ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(false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) P</a:t>
            </a:r>
            <a:r>
              <a:rPr lang="el-GR" sz="1800" b="1" baseline="-25000" dirty="0" smtClean="0">
                <a:latin typeface="Trebuchet MS" pitchFamily="34" charset="0"/>
                <a:sym typeface="Symbol" pitchFamily="-107" charset="2"/>
              </a:rPr>
              <a:t>γ</a:t>
            </a:r>
            <a:r>
              <a:rPr lang="en-US" sz="1800" b="1" dirty="0" smtClean="0">
                <a:latin typeface="Trebuchet MS" pitchFamily="34" charset="0"/>
                <a:sym typeface="Symbol" pitchFamily="-107" charset="2"/>
              </a:rPr>
              <a:t>(coda | true, false)</a:t>
            </a:r>
            <a:endParaRPr lang="en-US" sz="1800" b="1" dirty="0" smtClean="0">
              <a:latin typeface="Trebuchet MS" pitchFamily="34" charset="0"/>
            </a:endParaRPr>
          </a:p>
        </p:txBody>
      </p:sp>
      <p:graphicFrame>
        <p:nvGraphicFramePr>
          <p:cNvPr id="1026" name="Object 473"/>
          <p:cNvGraphicFramePr>
            <a:graphicFrameLocks noChangeAspect="1"/>
          </p:cNvGraphicFramePr>
          <p:nvPr/>
        </p:nvGraphicFramePr>
        <p:xfrm>
          <a:off x="850139" y="13754704"/>
          <a:ext cx="2273500" cy="1716117"/>
        </p:xfrm>
        <a:graphic>
          <a:graphicData uri="http://schemas.openxmlformats.org/presentationml/2006/ole">
            <p:oleObj spid="_x0000_s1071" name="Acrobat Document" r:id="rId8" imgW="5591160" imgH="4219395" progId="AcroExch.Document.7">
              <p:embed/>
            </p:oleObj>
          </a:graphicData>
        </a:graphic>
      </p:graphicFrame>
      <p:graphicFrame>
        <p:nvGraphicFramePr>
          <p:cNvPr id="1027" name="Object 474"/>
          <p:cNvGraphicFramePr>
            <a:graphicFrameLocks noChangeAspect="1"/>
          </p:cNvGraphicFramePr>
          <p:nvPr/>
        </p:nvGraphicFramePr>
        <p:xfrm>
          <a:off x="4365497" y="13727417"/>
          <a:ext cx="2309054" cy="1743404"/>
        </p:xfrm>
        <a:graphic>
          <a:graphicData uri="http://schemas.openxmlformats.org/presentationml/2006/ole">
            <p:oleObj spid="_x0000_s1072" name="Acrobat Document" r:id="rId9" imgW="5591160" imgH="4219395" progId="AcroExch.Document.7">
              <p:embed/>
            </p:oleObj>
          </a:graphicData>
        </a:graphic>
      </p:graphicFrame>
      <p:pic>
        <p:nvPicPr>
          <p:cNvPr id="126" name="Picture 125" descr="Logo CTBT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78473" y="830677"/>
            <a:ext cx="3527507" cy="108067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7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32950544" y="17113786"/>
            <a:ext cx="7755433" cy="545189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77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2950544" y="17775537"/>
            <a:ext cx="7755434" cy="926794"/>
          </a:xfrm>
        </p:spPr>
        <p:txBody>
          <a:bodyPr/>
          <a:lstStyle/>
          <a:p>
            <a:r>
              <a:rPr lang="en-GB" i="1" dirty="0" smtClean="0"/>
              <a:t>The views expressed in this paper are those of the authors and do not necessarily reflect the views of the CTBTO Preparatory Commission.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1" name="Picture Placeholder 130" descr="CodaCodaAzimuth.png"/>
          <p:cNvPicPr>
            <a:picLocks noGrp="1" noChangeAspect="1"/>
          </p:cNvPicPr>
          <p:nvPr>
            <p:ph type="pic" sz="quarter" idx="115"/>
          </p:nvPr>
        </p:nvPicPr>
        <p:blipFill>
          <a:blip r:embed="rId11" cstate="print"/>
          <a:srcRect l="4702" r="4702"/>
          <a:stretch>
            <a:fillRect/>
          </a:stretch>
        </p:blipFill>
        <p:spPr>
          <a:xfrm>
            <a:off x="12554394" y="7805476"/>
            <a:ext cx="2501596" cy="1657230"/>
          </a:xfrm>
        </p:spPr>
      </p:pic>
      <p:sp>
        <p:nvSpPr>
          <p:cNvPr id="181" name="TextBox 180"/>
          <p:cNvSpPr txBox="1"/>
          <p:nvPr/>
        </p:nvSpPr>
        <p:spPr>
          <a:xfrm>
            <a:off x="3389017" y="364305"/>
            <a:ext cx="38876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3"/>
                </a:solidFill>
                <a:latin typeface="Bradley Hand ITC" pitchFamily="66" charset="0"/>
              </a:rPr>
              <a:t>Bayesian</a:t>
            </a:r>
          </a:p>
          <a:p>
            <a:r>
              <a:rPr lang="en-US" sz="6600" b="1" dirty="0" smtClean="0">
                <a:solidFill>
                  <a:schemeClr val="accent3"/>
                </a:solidFill>
                <a:latin typeface="Bradley Hand ITC" pitchFamily="66" charset="0"/>
              </a:rPr>
              <a:t>Logic, Inc.</a:t>
            </a:r>
            <a:endParaRPr lang="en-US" sz="6600" b="1" dirty="0">
              <a:solidFill>
                <a:schemeClr val="accent3"/>
              </a:solidFill>
              <a:latin typeface="Bradley Hand ITC" pitchFamily="66" charset="0"/>
            </a:endParaRPr>
          </a:p>
        </p:txBody>
      </p:sp>
      <p:pic>
        <p:nvPicPr>
          <p:cNvPr id="182" name="Picture 181" descr="falsembdist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796261" y="15549398"/>
            <a:ext cx="3124068" cy="2343051"/>
          </a:xfrm>
          <a:prstGeom prst="rect">
            <a:avLst/>
          </a:prstGeom>
        </p:spPr>
      </p:pic>
      <p:pic>
        <p:nvPicPr>
          <p:cNvPr id="183" name="Picture 182" descr="errdepth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862225" y="12037758"/>
            <a:ext cx="3058104" cy="2293579"/>
          </a:xfrm>
          <a:prstGeom prst="rect">
            <a:avLst/>
          </a:prstGeom>
        </p:spPr>
      </p:pic>
      <p:sp>
        <p:nvSpPr>
          <p:cNvPr id="184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9920329" y="16275650"/>
            <a:ext cx="1766482" cy="1277261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VISA false events have much lower magnitudes</a:t>
            </a:r>
            <a:endParaRPr lang="en-US" i="1" dirty="0"/>
          </a:p>
        </p:txBody>
      </p:sp>
      <p:sp>
        <p:nvSpPr>
          <p:cNvPr id="185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9789535" y="12511376"/>
            <a:ext cx="1963240" cy="1388060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Depth errors for  common errors</a:t>
            </a:r>
          </a:p>
          <a:p>
            <a:r>
              <a:rPr lang="en-US" i="1" dirty="0" smtClean="0"/>
              <a:t>VISA : 84 km</a:t>
            </a:r>
          </a:p>
          <a:p>
            <a:r>
              <a:rPr lang="en-US" i="1" dirty="0" smtClean="0"/>
              <a:t>SEL3 : 70 km</a:t>
            </a:r>
            <a:endParaRPr lang="en-US" i="1" dirty="0"/>
          </a:p>
        </p:txBody>
      </p:sp>
      <p:pic>
        <p:nvPicPr>
          <p:cNvPr id="186" name="Picture 185" descr="samestaerrdist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27166" y="7321782"/>
            <a:ext cx="3519082" cy="2611623"/>
          </a:xfrm>
          <a:prstGeom prst="rect">
            <a:avLst/>
          </a:prstGeom>
        </p:spPr>
      </p:pic>
      <p:sp>
        <p:nvSpPr>
          <p:cNvPr id="187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9061610" y="10125481"/>
            <a:ext cx="2887923" cy="1665059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Overall location errors with identical number of time-defining stations</a:t>
            </a:r>
          </a:p>
          <a:p>
            <a:r>
              <a:rPr lang="en-US" i="1" dirty="0" smtClean="0"/>
              <a:t>VISA : 226 km</a:t>
            </a:r>
          </a:p>
          <a:p>
            <a:r>
              <a:rPr lang="en-US" i="1" dirty="0" smtClean="0"/>
              <a:t>SEL3 : 360 km</a:t>
            </a:r>
            <a:endParaRPr lang="en-US" i="1" dirty="0"/>
          </a:p>
        </p:txBody>
      </p:sp>
      <p:pic>
        <p:nvPicPr>
          <p:cNvPr id="193" name="Picture Placeholder 190" descr="FalseAmpSite6.png"/>
          <p:cNvPicPr>
            <a:picLocks noGrp="1" noChangeAspect="1"/>
          </p:cNvPicPr>
          <p:nvPr>
            <p:ph type="pic" sz="quarter" idx="115"/>
          </p:nvPr>
        </p:nvPicPr>
        <p:blipFill>
          <a:blip r:embed="rId15" cstate="print"/>
          <a:srcRect l="4146" r="4146"/>
          <a:stretch>
            <a:fillRect/>
          </a:stretch>
        </p:blipFill>
        <p:spPr>
          <a:xfrm>
            <a:off x="11142177" y="4640279"/>
            <a:ext cx="2275946" cy="1507744"/>
          </a:xfrm>
        </p:spPr>
      </p:pic>
      <p:pic>
        <p:nvPicPr>
          <p:cNvPr id="194" name="Picture 193" descr="sel3changes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627166" y="4405909"/>
            <a:ext cx="3793210" cy="2437688"/>
          </a:xfrm>
          <a:prstGeom prst="rect">
            <a:avLst/>
          </a:prstGeom>
        </p:spPr>
      </p:pic>
      <p:sp>
        <p:nvSpPr>
          <p:cNvPr id="195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5536787" y="10165276"/>
            <a:ext cx="2786445" cy="1443460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Overall location errors</a:t>
            </a:r>
          </a:p>
          <a:p>
            <a:r>
              <a:rPr lang="en-US" i="1" dirty="0" smtClean="0"/>
              <a:t>for common events:</a:t>
            </a:r>
          </a:p>
          <a:p>
            <a:r>
              <a:rPr lang="en-US" i="1" dirty="0" smtClean="0"/>
              <a:t>VISA : 152 km</a:t>
            </a:r>
          </a:p>
          <a:p>
            <a:r>
              <a:rPr lang="en-US" i="1" dirty="0" smtClean="0"/>
              <a:t>SEL3: 297 km</a:t>
            </a:r>
            <a:endParaRPr lang="en-US" i="1" dirty="0"/>
          </a:p>
        </p:txBody>
      </p:sp>
      <p:pic>
        <p:nvPicPr>
          <p:cNvPr id="196" name="Picture 195" descr="visachanges.pn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951399" y="4526707"/>
            <a:ext cx="3675767" cy="2316890"/>
          </a:xfrm>
          <a:prstGeom prst="rect">
            <a:avLst/>
          </a:prstGeom>
        </p:spPr>
      </p:pic>
      <p:pic>
        <p:nvPicPr>
          <p:cNvPr id="197" name="Picture 196" descr="errdist.pn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097284" y="7321782"/>
            <a:ext cx="3529882" cy="2647413"/>
          </a:xfrm>
          <a:prstGeom prst="rect">
            <a:avLst/>
          </a:prstGeom>
        </p:spPr>
      </p:pic>
      <p:sp>
        <p:nvSpPr>
          <p:cNvPr id="198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6448951" y="6894597"/>
            <a:ext cx="826547" cy="446264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VISA</a:t>
            </a:r>
            <a:endParaRPr lang="en-US" i="1" dirty="0"/>
          </a:p>
        </p:txBody>
      </p:sp>
      <p:pic>
        <p:nvPicPr>
          <p:cNvPr id="199" name="Picture 198" descr="extrastations.pn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778152" y="14493484"/>
            <a:ext cx="3411722" cy="2558790"/>
          </a:xfrm>
          <a:prstGeom prst="rect">
            <a:avLst/>
          </a:prstGeom>
        </p:spPr>
      </p:pic>
      <p:sp>
        <p:nvSpPr>
          <p:cNvPr id="200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1335188" y="17052274"/>
            <a:ext cx="2250161" cy="778663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Additional Stations</a:t>
            </a:r>
          </a:p>
          <a:p>
            <a:r>
              <a:rPr lang="en-US" i="1" dirty="0" smtClean="0"/>
              <a:t>Average : 1.8</a:t>
            </a:r>
            <a:endParaRPr lang="en-US" i="1" dirty="0"/>
          </a:p>
        </p:txBody>
      </p:sp>
      <p:pic>
        <p:nvPicPr>
          <p:cNvPr id="201" name="Picture 200" descr="extraphases.png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952493" y="14504926"/>
            <a:ext cx="3415267" cy="2561451"/>
          </a:xfrm>
          <a:prstGeom prst="rect">
            <a:avLst/>
          </a:prstGeom>
        </p:spPr>
      </p:pic>
      <p:sp>
        <p:nvSpPr>
          <p:cNvPr id="202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7529819" y="17113786"/>
            <a:ext cx="2303843" cy="778663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Additional Phases</a:t>
            </a:r>
          </a:p>
          <a:p>
            <a:r>
              <a:rPr lang="en-US" i="1" dirty="0" smtClean="0"/>
              <a:t>Average: 2.2</a:t>
            </a:r>
            <a:endParaRPr lang="en-US" i="1" dirty="0"/>
          </a:p>
        </p:txBody>
      </p:sp>
      <p:pic>
        <p:nvPicPr>
          <p:cNvPr id="203" name="Picture 202" descr="mbdist.png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658231" y="10958011"/>
            <a:ext cx="3212275" cy="2409206"/>
          </a:xfrm>
          <a:prstGeom prst="rect">
            <a:avLst/>
          </a:prstGeom>
        </p:spPr>
      </p:pic>
      <p:sp>
        <p:nvSpPr>
          <p:cNvPr id="204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1766169" y="11926010"/>
            <a:ext cx="2423705" cy="723263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Distribution of event magnitudes</a:t>
            </a:r>
            <a:endParaRPr lang="en-US" i="1" dirty="0"/>
          </a:p>
        </p:txBody>
      </p:sp>
      <p:sp>
        <p:nvSpPr>
          <p:cNvPr id="206" name="Text Placeholder 205"/>
          <p:cNvSpPr>
            <a:spLocks noGrp="1"/>
          </p:cNvSpPr>
          <p:nvPr>
            <p:ph type="body" sz="quarter" idx="1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032038" y="9336367"/>
            <a:ext cx="6244582" cy="575966"/>
          </a:xfrm>
        </p:spPr>
        <p:txBody>
          <a:bodyPr/>
          <a:lstStyle/>
          <a:p>
            <a:r>
              <a:rPr lang="en-US" sz="2800" dirty="0" smtClean="0"/>
              <a:t>P</a:t>
            </a:r>
            <a:r>
              <a:rPr lang="en-US" sz="2800" baseline="-25000" dirty="0" smtClean="0">
                <a:sym typeface="Symbol" pitchFamily="-107" charset="2"/>
              </a:rPr>
              <a:t></a:t>
            </a:r>
            <a:r>
              <a:rPr lang="en-US" sz="2800" dirty="0" smtClean="0">
                <a:sym typeface="Symbol" pitchFamily="-107" charset="2"/>
              </a:rPr>
              <a:t>(events) </a:t>
            </a:r>
            <a:endParaRPr lang="en-US" dirty="0"/>
          </a:p>
        </p:txBody>
      </p:sp>
      <p:sp>
        <p:nvSpPr>
          <p:cNvPr id="20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71371" y="13017511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P</a:t>
            </a:r>
            <a:r>
              <a:rPr lang="el-GR" sz="2800" baseline="-25000" dirty="0" smtClean="0">
                <a:sym typeface="Symbol" pitchFamily="-107" charset="2"/>
              </a:rPr>
              <a:t>Φ</a:t>
            </a:r>
            <a:r>
              <a:rPr lang="en-US" sz="2800" dirty="0" smtClean="0">
                <a:sym typeface="Symbol" pitchFamily="-107" charset="2"/>
              </a:rPr>
              <a:t>(true arrivals| events) </a:t>
            </a:r>
            <a:endParaRPr lang="en-US" dirty="0"/>
          </a:p>
        </p:txBody>
      </p:sp>
      <p:sp>
        <p:nvSpPr>
          <p:cNvPr id="209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971371" y="11885735"/>
            <a:ext cx="6244582" cy="11110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Location prior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Gutenberg Richter magnitude prior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Uniform in depth, and time</a:t>
            </a:r>
            <a:endParaRPr lang="en-US" dirty="0"/>
          </a:p>
        </p:txBody>
      </p:sp>
      <p:sp>
        <p:nvSpPr>
          <p:cNvPr id="210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1032038" y="15470821"/>
            <a:ext cx="6244582" cy="14434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Detection probability using Logistic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IASPEI + Laplace model for travel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SASC + Laplace model for azimuth and slowness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Amplitude as a linear regression with Gaussian noise</a:t>
            </a:r>
          </a:p>
        </p:txBody>
      </p:sp>
      <p:sp>
        <p:nvSpPr>
          <p:cNvPr id="211" name="Text Placeholder 210"/>
          <p:cNvSpPr>
            <a:spLocks noGrp="1"/>
          </p:cNvSpPr>
          <p:nvPr>
            <p:ph type="body" sz="quarter" idx="1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250795" y="3829943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P</a:t>
            </a:r>
            <a:r>
              <a:rPr lang="el-GR" sz="2800" baseline="-25000" dirty="0" smtClean="0">
                <a:sym typeface="Symbol" pitchFamily="-107" charset="2"/>
              </a:rPr>
              <a:t>λ</a:t>
            </a:r>
            <a:r>
              <a:rPr lang="en-US" sz="2800" dirty="0" smtClean="0">
                <a:sym typeface="Symbol" pitchFamily="-107" charset="2"/>
              </a:rPr>
              <a:t>(false </a:t>
            </a:r>
            <a:r>
              <a:rPr lang="en-US" sz="2800" dirty="0" smtClean="0">
                <a:sym typeface="Symbol" pitchFamily="-107" charset="2"/>
              </a:rPr>
              <a:t>arrivals) </a:t>
            </a:r>
            <a:endParaRPr lang="en-US" dirty="0"/>
          </a:p>
        </p:txBody>
      </p:sp>
      <p:sp>
        <p:nvSpPr>
          <p:cNvPr id="214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9260377" y="6264283"/>
            <a:ext cx="6244582" cy="7786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False amplitude as a mixture of Gaussians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Uniform in time, slowness, and azimuth</a:t>
            </a:r>
          </a:p>
        </p:txBody>
      </p:sp>
      <p:sp>
        <p:nvSpPr>
          <p:cNvPr id="2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250795" y="7125470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P</a:t>
            </a:r>
            <a:r>
              <a:rPr lang="el-GR" sz="2800" baseline="-25000" dirty="0" smtClean="0">
                <a:sym typeface="Symbol" pitchFamily="-107" charset="2"/>
              </a:rPr>
              <a:t>γ</a:t>
            </a:r>
            <a:r>
              <a:rPr lang="en-US" sz="2800" dirty="0" smtClean="0">
                <a:sym typeface="Symbol" pitchFamily="-107" charset="2"/>
              </a:rPr>
              <a:t>(coda | true, false arrivals)</a:t>
            </a:r>
            <a:endParaRPr lang="en-US" sz="2800" dirty="0" smtClean="0"/>
          </a:p>
        </p:txBody>
      </p:sp>
      <p:sp>
        <p:nvSpPr>
          <p:cNvPr id="2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579942" y="10460773"/>
            <a:ext cx="7772780" cy="545189"/>
          </a:xfrm>
        </p:spPr>
        <p:txBody>
          <a:bodyPr/>
          <a:lstStyle/>
          <a:p>
            <a:r>
              <a:rPr lang="en-US" dirty="0" smtClean="0"/>
              <a:t>Heuristic Inference</a:t>
            </a:r>
            <a:endParaRPr lang="en-US" dirty="0"/>
          </a:p>
        </p:txBody>
      </p:sp>
      <p:sp>
        <p:nvSpPr>
          <p:cNvPr id="218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6260065" y="10608474"/>
            <a:ext cx="1488272" cy="778663"/>
          </a:xfrm>
        </p:spPr>
        <p:txBody>
          <a:bodyPr/>
          <a:lstStyle/>
          <a:p>
            <a:r>
              <a:rPr lang="en-US" i="1" dirty="0" smtClean="0"/>
              <a:t>Event location</a:t>
            </a:r>
          </a:p>
          <a:p>
            <a:r>
              <a:rPr lang="en-US" i="1" dirty="0" smtClean="0"/>
              <a:t>density.</a:t>
            </a:r>
          </a:p>
        </p:txBody>
      </p:sp>
      <p:sp>
        <p:nvSpPr>
          <p:cNvPr id="219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2877225" y="14084932"/>
            <a:ext cx="1488272" cy="1055661"/>
          </a:xfrm>
        </p:spPr>
        <p:txBody>
          <a:bodyPr/>
          <a:lstStyle/>
          <a:p>
            <a:r>
              <a:rPr lang="en-US" i="1" dirty="0" smtClean="0"/>
              <a:t>Detection probability</a:t>
            </a:r>
          </a:p>
          <a:p>
            <a:r>
              <a:rPr lang="en-US" i="1" dirty="0" err="1" smtClean="0"/>
              <a:t>vs</a:t>
            </a:r>
            <a:r>
              <a:rPr lang="en-US" i="1" dirty="0" smtClean="0"/>
              <a:t> distance.</a:t>
            </a:r>
          </a:p>
        </p:txBody>
      </p:sp>
      <p:sp>
        <p:nvSpPr>
          <p:cNvPr id="220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6471817" y="14084932"/>
            <a:ext cx="1488272" cy="723263"/>
          </a:xfrm>
        </p:spPr>
        <p:txBody>
          <a:bodyPr/>
          <a:lstStyle/>
          <a:p>
            <a:r>
              <a:rPr lang="en-US" i="1" dirty="0" smtClean="0"/>
              <a:t>Arrival time </a:t>
            </a:r>
            <a:r>
              <a:rPr lang="en-US" i="1" dirty="0" err="1" smtClean="0"/>
              <a:t>vs</a:t>
            </a:r>
            <a:r>
              <a:rPr lang="en-US" i="1" dirty="0" smtClean="0"/>
              <a:t> IASPEI.</a:t>
            </a:r>
          </a:p>
        </p:txBody>
      </p:sp>
      <p:sp>
        <p:nvSpPr>
          <p:cNvPr id="221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13567718" y="5035716"/>
            <a:ext cx="1488272" cy="778663"/>
          </a:xfrm>
        </p:spPr>
        <p:txBody>
          <a:bodyPr/>
          <a:lstStyle/>
          <a:p>
            <a:r>
              <a:rPr lang="en-US" i="1" dirty="0" smtClean="0"/>
              <a:t>False arrival</a:t>
            </a:r>
          </a:p>
          <a:p>
            <a:r>
              <a:rPr lang="en-US" i="1" dirty="0" smtClean="0"/>
              <a:t>amplitude</a:t>
            </a:r>
          </a:p>
        </p:txBody>
      </p:sp>
      <p:pic>
        <p:nvPicPr>
          <p:cNvPr id="133" name="Picture Placeholder 132" descr="CodaCodaTime.png"/>
          <p:cNvPicPr>
            <a:picLocks noGrp="1" noChangeAspect="1"/>
          </p:cNvPicPr>
          <p:nvPr>
            <p:ph type="pic" sz="quarter" idx="115"/>
          </p:nvPr>
        </p:nvPicPr>
        <p:blipFill>
          <a:blip r:embed="rId22" cstate="print"/>
          <a:srcRect l="4702" r="4702"/>
          <a:stretch>
            <a:fillRect/>
          </a:stretch>
        </p:blipFill>
        <p:spPr>
          <a:xfrm>
            <a:off x="9250795" y="7805476"/>
            <a:ext cx="2555375" cy="1692857"/>
          </a:xfrm>
        </p:spPr>
      </p:pic>
      <p:sp>
        <p:nvSpPr>
          <p:cNvPr id="135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11806170" y="8096374"/>
            <a:ext cx="846574" cy="1111061"/>
          </a:xfrm>
        </p:spPr>
        <p:txBody>
          <a:bodyPr/>
          <a:lstStyle/>
          <a:p>
            <a:r>
              <a:rPr lang="en-US" i="1" dirty="0" smtClean="0"/>
              <a:t>Coda </a:t>
            </a:r>
          </a:p>
          <a:p>
            <a:r>
              <a:rPr lang="en-US" i="1" dirty="0" smtClean="0"/>
              <a:t>time</a:t>
            </a:r>
          </a:p>
          <a:p>
            <a:r>
              <a:rPr lang="en-US" i="1" dirty="0" smtClean="0"/>
              <a:t>delay</a:t>
            </a:r>
          </a:p>
        </p:txBody>
      </p:sp>
      <p:sp>
        <p:nvSpPr>
          <p:cNvPr id="136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15055990" y="7976093"/>
            <a:ext cx="1315493" cy="1388060"/>
          </a:xfrm>
        </p:spPr>
        <p:txBody>
          <a:bodyPr/>
          <a:lstStyle/>
          <a:p>
            <a:r>
              <a:rPr lang="en-US" i="1" dirty="0" smtClean="0"/>
              <a:t>Coda </a:t>
            </a:r>
          </a:p>
          <a:p>
            <a:r>
              <a:rPr lang="en-US" i="1" dirty="0" smtClean="0"/>
              <a:t>azimuth</a:t>
            </a:r>
          </a:p>
          <a:p>
            <a:r>
              <a:rPr lang="en-US" i="1" dirty="0" smtClean="0"/>
              <a:t>difference</a:t>
            </a:r>
          </a:p>
        </p:txBody>
      </p:sp>
      <p:sp>
        <p:nvSpPr>
          <p:cNvPr id="137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9061902" y="9606235"/>
            <a:ext cx="6599856" cy="726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Coda time delay as a Gamma 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Azimuth, Slowness, and Amplitude differences as </a:t>
            </a:r>
            <a:r>
              <a:rPr lang="en-US" dirty="0" err="1" smtClean="0"/>
              <a:t>Laplacians</a:t>
            </a:r>
            <a:endParaRPr lang="en-US" dirty="0" smtClean="0"/>
          </a:p>
        </p:txBody>
      </p:sp>
      <p:sp>
        <p:nvSpPr>
          <p:cNvPr id="138" name="TextBox 55"/>
          <p:cNvSpPr txBox="1">
            <a:spLocks noChangeArrowheads="1"/>
          </p:cNvSpPr>
          <p:nvPr/>
        </p:nvSpPr>
        <p:spPr bwMode="auto">
          <a:xfrm>
            <a:off x="8598703" y="11005962"/>
            <a:ext cx="7733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rebuchet MS" pitchFamily="34" charset="0"/>
              </a:rPr>
              <a:t> Start with a world with no events and all arrivals are noise or coda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rebuchet MS" pitchFamily="34" charset="0"/>
              </a:rPr>
              <a:t> Series of moves change the world to improve its probability</a:t>
            </a:r>
          </a:p>
        </p:txBody>
      </p:sp>
      <p:sp>
        <p:nvSpPr>
          <p:cNvPr id="139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9250795" y="11608736"/>
            <a:ext cx="6599856" cy="13880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Birth move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Inverts detections to get seed locations.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Associates seed locations to detections to identify the best set of locations.</a:t>
            </a:r>
          </a:p>
        </p:txBody>
      </p:sp>
      <p:sp>
        <p:nvSpPr>
          <p:cNvPr id="140" name="Text Placeholder 52"/>
          <p:cNvSpPr>
            <a:spLocks noGrp="1"/>
          </p:cNvSpPr>
          <p:nvPr>
            <p:ph type="body" sz="quarter" idx="157"/>
          </p:nvPr>
        </p:nvSpPr>
        <p:spPr>
          <a:xfrm>
            <a:off x="9250795" y="16132528"/>
            <a:ext cx="6599856" cy="2385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Improve Arrivals Move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Associate each arrival with the best event-phase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/>
              <a:t>Improve Event Move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Find the best location for an event given the currently associated detections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/>
              <a:t>Death Move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Kill unsupported events.</a:t>
            </a:r>
          </a:p>
        </p:txBody>
      </p:sp>
      <p:pic>
        <p:nvPicPr>
          <p:cNvPr id="147" name="Picture Placeholder 146" descr="run-496-visa-756-inv.png"/>
          <p:cNvPicPr>
            <a:picLocks noGrp="1" noChangeAspect="1"/>
          </p:cNvPicPr>
          <p:nvPr>
            <p:ph type="pic" sz="quarter" idx="115"/>
          </p:nvPr>
        </p:nvPicPr>
        <p:blipFill>
          <a:blip r:embed="rId23" cstate="print"/>
          <a:srcRect l="4146" r="4146"/>
          <a:stretch>
            <a:fillRect/>
          </a:stretch>
        </p:blipFill>
        <p:spPr>
          <a:xfrm>
            <a:off x="8598703" y="12969530"/>
            <a:ext cx="3613659" cy="2393937"/>
          </a:xfrm>
        </p:spPr>
      </p:pic>
      <p:sp>
        <p:nvSpPr>
          <p:cNvPr id="148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8864220" y="15470821"/>
            <a:ext cx="3462140" cy="661707"/>
          </a:xfrm>
        </p:spPr>
        <p:txBody>
          <a:bodyPr/>
          <a:lstStyle/>
          <a:p>
            <a:r>
              <a:rPr lang="en-US" sz="1600" i="1" dirty="0" smtClean="0"/>
              <a:t>Example inverting detections of weak events</a:t>
            </a:r>
          </a:p>
        </p:txBody>
      </p:sp>
      <p:sp>
        <p:nvSpPr>
          <p:cNvPr id="150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11499438" y="13017511"/>
            <a:ext cx="694163" cy="447211"/>
          </a:xfrm>
        </p:spPr>
        <p:txBody>
          <a:bodyPr/>
          <a:lstStyle/>
          <a:p>
            <a:r>
              <a:rPr lang="en-US" sz="1100" dirty="0" smtClean="0"/>
              <a:t>JMA event</a:t>
            </a:r>
          </a:p>
        </p:txBody>
      </p:sp>
      <p:sp>
        <p:nvSpPr>
          <p:cNvPr id="151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8714820" y="14808195"/>
            <a:ext cx="694163" cy="507819"/>
          </a:xfrm>
        </p:spPr>
        <p:txBody>
          <a:bodyPr/>
          <a:lstStyle/>
          <a:p>
            <a:r>
              <a:rPr lang="en-US" sz="1100" dirty="0" smtClean="0"/>
              <a:t>LEB event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 flipH="1" flipV="1">
            <a:off x="8714820" y="14555669"/>
            <a:ext cx="149400" cy="2718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</p:cNvCxnSpPr>
          <p:nvPr/>
        </p:nvCxnSpPr>
        <p:spPr>
          <a:xfrm flipH="1">
            <a:off x="11673411" y="13464722"/>
            <a:ext cx="173109" cy="2299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2" name="Picture Placeholder 161" descr="run-496-visa-866-inv.png"/>
          <p:cNvPicPr>
            <a:picLocks noGrp="1" noChangeAspect="1"/>
          </p:cNvPicPr>
          <p:nvPr>
            <p:ph type="pic" sz="quarter" idx="134"/>
          </p:nvPr>
        </p:nvPicPr>
        <p:blipFill>
          <a:blip r:embed="rId24" cstate="print"/>
          <a:srcRect l="4146" r="4146"/>
          <a:stretch>
            <a:fillRect/>
          </a:stretch>
        </p:blipFill>
        <p:spPr>
          <a:xfrm>
            <a:off x="12554395" y="12955122"/>
            <a:ext cx="3657156" cy="2422753"/>
          </a:xfrm>
        </p:spPr>
      </p:pic>
      <p:sp>
        <p:nvSpPr>
          <p:cNvPr id="163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12554395" y="15470821"/>
            <a:ext cx="3657156" cy="661707"/>
          </a:xfrm>
        </p:spPr>
        <p:txBody>
          <a:bodyPr/>
          <a:lstStyle/>
          <a:p>
            <a:r>
              <a:rPr lang="en-US" sz="1600" i="1" dirty="0" smtClean="0"/>
              <a:t>Example inverting detections of strong events</a:t>
            </a:r>
          </a:p>
        </p:txBody>
      </p:sp>
      <p:sp>
        <p:nvSpPr>
          <p:cNvPr id="166" name="Text Placeholder 55"/>
          <p:cNvSpPr>
            <a:spLocks noGrp="1"/>
          </p:cNvSpPr>
          <p:nvPr>
            <p:ph type="body" sz="quarter" idx="160"/>
          </p:nvPr>
        </p:nvSpPr>
        <p:spPr>
          <a:xfrm>
            <a:off x="4573153" y="17413905"/>
            <a:ext cx="1686911" cy="645495"/>
          </a:xfrm>
        </p:spPr>
        <p:txBody>
          <a:bodyPr/>
          <a:lstStyle/>
          <a:p>
            <a:r>
              <a:rPr lang="en-US" i="1" dirty="0" smtClean="0"/>
              <a:t>Log amplitude </a:t>
            </a:r>
            <a:r>
              <a:rPr lang="en-US" i="1" dirty="0" err="1" smtClean="0"/>
              <a:t>vs</a:t>
            </a:r>
            <a:r>
              <a:rPr lang="en-US" i="1" dirty="0" smtClean="0"/>
              <a:t> distance</a:t>
            </a:r>
          </a:p>
        </p:txBody>
      </p:sp>
      <p:sp>
        <p:nvSpPr>
          <p:cNvPr id="171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6691741" y="3588127"/>
            <a:ext cx="7754386" cy="2108257"/>
          </a:xfr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New NET-VISA bulletin called VISA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Side by side analyst review of SEL3 (GA) and VISA (NET-VISA)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Reviewed SEL3 bulletin + Scanner is LEB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Reviewed VISA bulletin is LEB_VISA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Restrict comparison to LEB events from SEL3 and not Scanner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27 hours of LEB_VISA bulletin between June 11 and June 25</a:t>
            </a:r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17888826" y="7210743"/>
            <a:ext cx="2697485" cy="2314068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1561412" y="7117729"/>
            <a:ext cx="2349164" cy="2272910"/>
          </a:xfrm>
          <a:prstGeom prst="ellipse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7293264" y="8199225"/>
            <a:ext cx="514791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89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8498170" y="8031052"/>
            <a:ext cx="514791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190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0008893" y="7948247"/>
            <a:ext cx="216965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1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6775869" y="6636280"/>
            <a:ext cx="1112957" cy="446264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LEB_VISA</a:t>
            </a:r>
            <a:endParaRPr lang="en-US" i="1" dirty="0"/>
          </a:p>
        </p:txBody>
      </p:sp>
      <p:sp>
        <p:nvSpPr>
          <p:cNvPr id="216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9204577" y="6758965"/>
            <a:ext cx="1371800" cy="446264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LEB(SEL3)</a:t>
            </a:r>
            <a:endParaRPr lang="en-US" i="1" dirty="0"/>
          </a:p>
        </p:txBody>
      </p:sp>
      <p:sp>
        <p:nvSpPr>
          <p:cNvPr id="222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6952493" y="9902350"/>
            <a:ext cx="2937984" cy="1055661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Number of events in the reviewed NET-VISA and GA</a:t>
            </a:r>
          </a:p>
          <a:p>
            <a:r>
              <a:rPr lang="en-US" i="1" dirty="0" smtClean="0"/>
              <a:t>bulletins</a:t>
            </a:r>
            <a:endParaRPr lang="en-US" i="1" dirty="0"/>
          </a:p>
        </p:txBody>
      </p:sp>
      <p:sp>
        <p:nvSpPr>
          <p:cNvPr id="224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2289389" y="8031052"/>
            <a:ext cx="514791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25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1251890" y="7976093"/>
            <a:ext cx="514791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6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3502051" y="7976093"/>
            <a:ext cx="272350" cy="446264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27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0576377" y="6843597"/>
            <a:ext cx="2338560" cy="723263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LEB_VISA  minus  LEB(SEL3) </a:t>
            </a:r>
            <a:endParaRPr lang="en-US" i="1" dirty="0"/>
          </a:p>
        </p:txBody>
      </p:sp>
      <p:sp>
        <p:nvSpPr>
          <p:cNvPr id="228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2845616" y="6679206"/>
            <a:ext cx="1603868" cy="446264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LEB(Scanner)</a:t>
            </a:r>
            <a:endParaRPr lang="en-US" i="1" dirty="0"/>
          </a:p>
        </p:txBody>
      </p:sp>
      <p:sp>
        <p:nvSpPr>
          <p:cNvPr id="229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21335188" y="9832667"/>
            <a:ext cx="2937984" cy="1000262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Additional events found by NET-VISA </a:t>
            </a:r>
            <a:r>
              <a:rPr lang="en-US" i="1" dirty="0" err="1" smtClean="0"/>
              <a:t>vs</a:t>
            </a:r>
            <a:r>
              <a:rPr lang="en-US" i="1" dirty="0" smtClean="0"/>
              <a:t> additional events added by Scanner</a:t>
            </a:r>
            <a:endParaRPr lang="en-US" i="1" dirty="0"/>
          </a:p>
        </p:txBody>
      </p:sp>
      <p:sp>
        <p:nvSpPr>
          <p:cNvPr id="23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7621866" y="5865504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Overall Event Distributions</a:t>
            </a:r>
            <a:endParaRPr lang="en-US" dirty="0"/>
          </a:p>
        </p:txBody>
      </p:sp>
      <p:sp>
        <p:nvSpPr>
          <p:cNvPr id="23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7529819" y="13611453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Additional Associations</a:t>
            </a:r>
            <a:endParaRPr lang="en-US" dirty="0"/>
          </a:p>
        </p:txBody>
      </p:sp>
      <p:sp>
        <p:nvSpPr>
          <p:cNvPr id="233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19462838" y="17811375"/>
            <a:ext cx="2303843" cy="723263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For common events in VISA and SEL3</a:t>
            </a:r>
            <a:endParaRPr lang="en-US" b="1" i="1" dirty="0"/>
          </a:p>
        </p:txBody>
      </p:sp>
      <p:sp>
        <p:nvSpPr>
          <p:cNvPr id="23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536787" y="3829943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Location Errors</a:t>
            </a:r>
            <a:endParaRPr lang="en-US" dirty="0"/>
          </a:p>
        </p:txBody>
      </p:sp>
      <p:sp>
        <p:nvSpPr>
          <p:cNvPr id="235" name="Text Placeholder 19"/>
          <p:cNvSpPr>
            <a:spLocks noGrp="1"/>
          </p:cNvSpPr>
          <p:nvPr>
            <p:ph type="body" sz="quarter" idx="96"/>
          </p:nvPr>
        </p:nvSpPr>
        <p:spPr>
          <a:xfrm>
            <a:off x="30037349" y="6843597"/>
            <a:ext cx="826547" cy="446264"/>
          </a:xfrm>
        </p:spPr>
        <p:txBody>
          <a:bodyPr wrap="square">
            <a:spAutoFit/>
          </a:bodyPr>
          <a:lstStyle/>
          <a:p>
            <a:r>
              <a:rPr lang="en-US" i="1" dirty="0" smtClean="0"/>
              <a:t>SEL3</a:t>
            </a:r>
            <a:endParaRPr lang="en-US" i="1" dirty="0"/>
          </a:p>
        </p:txBody>
      </p:sp>
      <p:sp>
        <p:nvSpPr>
          <p:cNvPr id="236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536787" y="14756980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False Events</a:t>
            </a:r>
            <a:endParaRPr lang="en-US" dirty="0"/>
          </a:p>
        </p:txBody>
      </p:sp>
      <p:sp>
        <p:nvSpPr>
          <p:cNvPr id="237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2950548" y="9318535"/>
            <a:ext cx="7755434" cy="54384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Arora, N. S., S. Russell (2012). A model of seismic coda arrivals to suppress spurious events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European Geophysical Union </a:t>
            </a:r>
            <a:r>
              <a:rPr lang="en-US" dirty="0" smtClean="0"/>
              <a:t>(EGU2012-6763</a:t>
            </a:r>
            <a:r>
              <a:rPr lang="en-US" i="1" dirty="0" smtClean="0"/>
              <a:t>).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Arora, N. S. (2012). Model-Based Bayesian Seismic Monitoring. University of California, Berkeley</a:t>
            </a:r>
            <a:r>
              <a:rPr lang="en-US" i="1" dirty="0" smtClean="0"/>
              <a:t>. </a:t>
            </a:r>
            <a:r>
              <a:rPr lang="en-US" dirty="0" smtClean="0"/>
              <a:t>Technical Report No. UCB/EECS-2012-125.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Le Bras, R., H. </a:t>
            </a:r>
            <a:r>
              <a:rPr lang="en-US" dirty="0" err="1" smtClean="0"/>
              <a:t>Swanger</a:t>
            </a:r>
            <a:r>
              <a:rPr lang="en-US" dirty="0" smtClean="0"/>
              <a:t>, T. </a:t>
            </a:r>
            <a:r>
              <a:rPr lang="en-US" dirty="0" err="1" smtClean="0"/>
              <a:t>Sereno</a:t>
            </a:r>
            <a:r>
              <a:rPr lang="en-US" dirty="0" smtClean="0"/>
              <a:t>, G. </a:t>
            </a:r>
            <a:r>
              <a:rPr lang="en-US" dirty="0" err="1" smtClean="0"/>
              <a:t>Beall</a:t>
            </a:r>
            <a:r>
              <a:rPr lang="en-US" dirty="0" smtClean="0"/>
              <a:t>, and R. Jenkins (1994a). Global association. Technical Report ADA304805, Science Applications International Corp, San Diego, CA.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Le Bras, R., H. </a:t>
            </a:r>
            <a:r>
              <a:rPr lang="en-US" dirty="0" err="1" smtClean="0"/>
              <a:t>Swanger</a:t>
            </a:r>
            <a:r>
              <a:rPr lang="en-US" dirty="0" smtClean="0"/>
              <a:t>, T. </a:t>
            </a:r>
            <a:r>
              <a:rPr lang="en-US" dirty="0" err="1" smtClean="0"/>
              <a:t>Sereno</a:t>
            </a:r>
            <a:r>
              <a:rPr lang="en-US" dirty="0" smtClean="0"/>
              <a:t>, G. </a:t>
            </a:r>
            <a:r>
              <a:rPr lang="en-US" dirty="0" err="1" smtClean="0"/>
              <a:t>Beall</a:t>
            </a:r>
            <a:r>
              <a:rPr lang="en-US" dirty="0" smtClean="0"/>
              <a:t>, R. Jenkins, and W. Nagy (1994b). Global association: Design document and user's manual. Technical Report SAIC-94/1142, Science Applications International 	Corp, San Diego, CA.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Le Bras, R., S. Russell, N. Arora, and V. </a:t>
            </a:r>
            <a:r>
              <a:rPr lang="en-US" dirty="0" err="1" smtClean="0"/>
              <a:t>Miljanovic</a:t>
            </a:r>
            <a:r>
              <a:rPr lang="en-US" dirty="0" smtClean="0"/>
              <a:t>. Machine Learning at the CTBTO (2011). Testing and Evaluation of the False Events Identification (FEI) and Vertically Integrated Seismic Association (VISA) Projects, in </a:t>
            </a:r>
            <a:r>
              <a:rPr lang="en-US" i="1" dirty="0" smtClean="0"/>
              <a:t>Proceedings of the 2011 Monitoring Research Review: Ground-Based Nuclear Explosion Monitoring Technologies, </a:t>
            </a:r>
            <a:r>
              <a:rPr lang="en-US" dirty="0" smtClean="0"/>
              <a:t>LA-UR-11-04823, </a:t>
            </a:r>
            <a:r>
              <a:rPr lang="en-US" dirty="0" err="1" smtClean="0"/>
              <a:t>Vol</a:t>
            </a:r>
            <a:r>
              <a:rPr lang="en-US" dirty="0" smtClean="0"/>
              <a:t> 1, pp. 313–321</a:t>
            </a:r>
            <a:r>
              <a:rPr lang="en-US" i="1" dirty="0" smtClean="0"/>
              <a:t>. </a:t>
            </a:r>
            <a:endParaRPr lang="en-US" dirty="0" smtClean="0"/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3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3586325" y="3829943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Objective</a:t>
            </a:r>
            <a:endParaRPr lang="en-US" dirty="0"/>
          </a:p>
        </p:txBody>
      </p:sp>
      <p:sp>
        <p:nvSpPr>
          <p:cNvPr id="23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3586325" y="5944959"/>
            <a:ext cx="6244582" cy="575966"/>
          </a:xfrm>
        </p:spPr>
        <p:txBody>
          <a:bodyPr/>
          <a:lstStyle/>
          <a:p>
            <a:r>
              <a:rPr lang="en-US" sz="2800" dirty="0" smtClean="0">
                <a:sym typeface="Symbol" pitchFamily="-107" charset="2"/>
              </a:rPr>
              <a:t>Subjective Feedback</a:t>
            </a:r>
            <a:endParaRPr lang="en-US" dirty="0"/>
          </a:p>
        </p:txBody>
      </p:sp>
      <p:sp>
        <p:nvSpPr>
          <p:cNvPr id="240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3586326" y="6479098"/>
            <a:ext cx="6244582" cy="229424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Depth phases should be associated only if multiple depth phases are associated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Expect to see correlation in slowness values of P and S phases at the same station for the same event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Event definition criteria didn’t match analyst expectation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Overall Impression </a:t>
            </a:r>
            <a:r>
              <a:rPr lang="en-US" b="1" dirty="0" smtClean="0"/>
              <a:t>: NET-VISA = GA + 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42x90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ght High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PosterPresentations.com-42x90-Template-V2b</Template>
  <TotalTime>4285</TotalTime>
  <Words>920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PosterPresentations.com-42x90-Template-V2b</vt:lpstr>
      <vt:lpstr>1_Classic 3 Columns</vt:lpstr>
      <vt:lpstr>Classic - Wide Center</vt:lpstr>
      <vt:lpstr>Right Highlight</vt:lpstr>
      <vt:lpstr>Acrobat Document</vt:lpstr>
      <vt:lpstr>ANALYST EVALUATION OF MODEL-BASED BAYESIAN SEISMIC MONITORING AT THE CTBTO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PosterPresentations.com - 510.649.3001</dc:creator>
  <cp:lastModifiedBy>Nimar Singh Arora</cp:lastModifiedBy>
  <cp:revision>82</cp:revision>
  <dcterms:created xsi:type="dcterms:W3CDTF">2011-04-21T17:25:28Z</dcterms:created>
  <dcterms:modified xsi:type="dcterms:W3CDTF">2012-09-13T20:45:36Z</dcterms:modified>
</cp:coreProperties>
</file>